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4" r:id="rId8"/>
    <p:sldId id="262" r:id="rId9"/>
    <p:sldId id="265" r:id="rId10"/>
    <p:sldId id="266" r:id="rId11"/>
    <p:sldId id="267" r:id="rId12"/>
    <p:sldId id="268" r:id="rId13"/>
    <p:sldId id="269" r:id="rId14"/>
    <p:sldId id="270" r:id="rId15"/>
    <p:sldId id="271" r:id="rId16"/>
    <p:sldId id="272" r:id="rId17"/>
    <p:sldId id="273" r:id="rId18"/>
    <p:sldId id="274" r:id="rId19"/>
    <p:sldId id="281" r:id="rId20"/>
    <p:sldId id="282"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 Type="http://schemas.openxmlformats.org/officeDocument/2006/relationships/slide" Target="slides/slide2.xml"/><Relationship Id="rId30"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F506E6-745E-411C-B109-C1E5C8E2089B}"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41459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F506E6-745E-411C-B109-C1E5C8E2089B}"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317576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F506E6-745E-411C-B109-C1E5C8E2089B}"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3786876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F506E6-745E-411C-B109-C1E5C8E2089B}"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E996-18CB-4EF9-A05A-EF3ABB189D29}"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54354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F506E6-745E-411C-B109-C1E5C8E2089B}"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2928284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AF506E6-745E-411C-B109-C1E5C8E2089B}" type="datetimeFigureOut">
              <a:rPr lang="en-IN" smtClean="0"/>
              <a:t>20-04-2024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325262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AF506E6-745E-411C-B109-C1E5C8E2089B}" type="datetimeFigureOut">
              <a:rPr lang="en-IN" smtClean="0"/>
              <a:t>20-04-2024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1492527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F506E6-745E-411C-B109-C1E5C8E2089B}"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300690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F506E6-745E-411C-B109-C1E5C8E2089B}"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161864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F506E6-745E-411C-B109-C1E5C8E2089B}"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90067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F506E6-745E-411C-B109-C1E5C8E2089B}"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383100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F506E6-745E-411C-B109-C1E5C8E2089B}"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208911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F506E6-745E-411C-B109-C1E5C8E2089B}" type="datetimeFigureOut">
              <a:rPr lang="en-IN" smtClean="0"/>
              <a:t>20-04-2024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360991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F506E6-745E-411C-B109-C1E5C8E2089B}" type="datetimeFigureOut">
              <a:rPr lang="en-IN" smtClean="0"/>
              <a:t>20-04-2024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4009128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F506E6-745E-411C-B109-C1E5C8E2089B}" type="datetimeFigureOut">
              <a:rPr lang="en-IN" smtClean="0"/>
              <a:t>20-04-2024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1922336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F506E6-745E-411C-B109-C1E5C8E2089B}"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73659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F506E6-745E-411C-B109-C1E5C8E2089B}"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E996-18CB-4EF9-A05A-EF3ABB189D29}" type="slidenum">
              <a:rPr lang="en-IN" smtClean="0"/>
              <a:t>‹#›</a:t>
            </a:fld>
            <a:endParaRPr lang="en-IN"/>
          </a:p>
        </p:txBody>
      </p:sp>
    </p:spTree>
    <p:extLst>
      <p:ext uri="{BB962C8B-B14F-4D97-AF65-F5344CB8AC3E}">
        <p14:creationId xmlns:p14="http://schemas.microsoft.com/office/powerpoint/2010/main" val="36509820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AF506E6-745E-411C-B109-C1E5C8E2089B}" type="datetimeFigureOut">
              <a:rPr lang="en-IN" smtClean="0"/>
              <a:t>20-04-2024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D1AE996-18CB-4EF9-A05A-EF3ABB189D29}" type="slidenum">
              <a:rPr lang="en-IN" smtClean="0"/>
              <a:t>‹#›</a:t>
            </a:fld>
            <a:endParaRPr lang="en-IN"/>
          </a:p>
        </p:txBody>
      </p:sp>
    </p:spTree>
    <p:extLst>
      <p:ext uri="{BB962C8B-B14F-4D97-AF65-F5344CB8AC3E}">
        <p14:creationId xmlns:p14="http://schemas.microsoft.com/office/powerpoint/2010/main" val="1566791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 Id="rId3" Type="http://schemas.openxmlformats.org/officeDocument/2006/relationships/image" Target="../media/image10.jp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p:txBody>
          <a:bodyPr/>
          <a:lstStyle/>
          <a:p>
            <a:r>
              <a:rPr lang="en-IN" dirty="0"/>
              <a:t>IC 152: Makerspace Laboratory</a:t>
            </a:r>
          </a:p>
        </p:txBody>
      </p:sp>
      <p:sp>
        <p:nvSpPr>
          <p:cNvPr id="3" name="Subtitle 2">
            <a:extLst>
              <a:ext uri="{FF2B5EF4-FFF2-40B4-BE49-F238E27FC236}">
                <a16:creationId xmlns:a16="http://schemas.microsoft.com/office/drawing/2014/main" id="{42C1517E-82BD-42A0-E3A7-FA574E19E0D8}"/>
              </a:ext>
            </a:extLst>
          </p:cNvPr>
          <p:cNvSpPr>
            <a:spLocks noGrp="1"/>
          </p:cNvSpPr>
          <p:nvPr>
            <p:ph type="subTitle" idx="1"/>
          </p:nvPr>
        </p:nvSpPr>
        <p:spPr/>
        <p:txBody>
          <a:bodyPr/>
          <a:lstStyle/>
          <a:p>
            <a:r>
              <a:rPr lang="en-IN" dirty="0"/>
              <a:t>Line Follower Project:2023-24</a:t>
            </a:r>
          </a:p>
        </p:txBody>
      </p:sp>
    </p:spTree>
    <p:extLst>
      <p:ext uri="{BB962C8B-B14F-4D97-AF65-F5344CB8AC3E}">
        <p14:creationId xmlns:p14="http://schemas.microsoft.com/office/powerpoint/2010/main" val="1111099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758953"/>
            <a:ext cx="9001462" cy="768095"/>
          </a:xfrm>
        </p:spPr>
        <p:txBody>
          <a:bodyPr>
            <a:normAutofit/>
          </a:bodyPr>
          <a:lstStyle/>
          <a:p>
            <a:pPr algn="l"/>
            <a:r>
              <a:rPr lang="en-IN" sz="3200" dirty="0"/>
              <a:t>COMPONENTS</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1595437" y="1732426"/>
            <a:ext cx="650614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tx1"/>
                </a:solidFill>
                <a:effectLst/>
                <a:latin typeface="Arial" panose="020B0604020202020204" pitchFamily="34" charset="0"/>
              </a:rPr>
              <a:t>3. L289N MOTOR </a:t>
            </a:r>
            <a:r>
              <a:rPr lang="en-US" altLang="en-US" sz="1800" b="1" u="sng" dirty="0">
                <a:effectLst/>
                <a:latin typeface="Arial" panose="020B0604020202020204" pitchFamily="34" charset="0"/>
              </a:rPr>
              <a:t>DRIVER</a:t>
            </a:r>
          </a:p>
          <a:p>
            <a:pPr algn="l"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Among the simplest and most effective methods for controlling DC motors is L298N. The DC motors' speed and direction of rotation are managed by the two-channel motor driver. This motor driver module, model number L298N, has a high power output. Motors that are DC and stepper are driven by it. This motor driver is an integrated circuit that includes a 78M05 5V voltage regulator, resistors, capacitors, power LED, and a 5V jumper in addition to an L298N motor driver IC. The 78M05 voltage regulator is enabled when the jumper is inserted. The voltage regulator powers the internal circuitry when the power supply is less than or equal to 12 volts. The jumper should not be installed and should provide a separate 5 volts to power the internal circuitry when the power supply is greater than 12 volts. In this case, Motor A and Motor B's speed control pins are ENA and ENB. Motor A and Motor B's direction control pins are IN1, IN2, IN3, and IN4. </a:t>
            </a: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35941319-2B4D-2351-A6C6-628504044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5039" y="2188665"/>
            <a:ext cx="3510465" cy="3526335"/>
          </a:xfrm>
          <a:prstGeom prst="rect">
            <a:avLst/>
          </a:prstGeom>
        </p:spPr>
      </p:pic>
    </p:spTree>
    <p:extLst>
      <p:ext uri="{BB962C8B-B14F-4D97-AF65-F5344CB8AC3E}">
        <p14:creationId xmlns:p14="http://schemas.microsoft.com/office/powerpoint/2010/main" val="162668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758953"/>
            <a:ext cx="9001462" cy="768095"/>
          </a:xfrm>
        </p:spPr>
        <p:txBody>
          <a:bodyPr>
            <a:normAutofit/>
          </a:bodyPr>
          <a:lstStyle/>
          <a:p>
            <a:pPr algn="l"/>
            <a:r>
              <a:rPr lang="en-IN" sz="3200" dirty="0"/>
              <a:t>COMPONENTS</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1595437" y="1870925"/>
            <a:ext cx="650614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b="1" u="sng" dirty="0">
                <a:effectLst/>
                <a:latin typeface="Arial" panose="020B0604020202020204" pitchFamily="34" charset="0"/>
              </a:rPr>
              <a:t>4. BATTERY OPERATED MOTORS</a:t>
            </a:r>
          </a:p>
          <a:p>
            <a:pPr algn="l"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A battery-operated motor (BO motor) is referred to as such. These motors are frequently utilized in hobby-level projects where a small DC motor is needed as a basic actuator. </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At lower operating voltages, linear motors from the BO series offer good torque and rpm. BO motors are offered in DC plastic gear BO, single-shaft, and dual-shaft configurations. These motors use very little current. We used four single-shaft BO motors for this project.</a:t>
            </a: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72BA945-92A2-E868-535D-027BFEA38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2396" y="1899920"/>
            <a:ext cx="3525824" cy="3525824"/>
          </a:xfrm>
          <a:prstGeom prst="rect">
            <a:avLst/>
          </a:prstGeom>
        </p:spPr>
      </p:pic>
    </p:spTree>
    <p:extLst>
      <p:ext uri="{BB962C8B-B14F-4D97-AF65-F5344CB8AC3E}">
        <p14:creationId xmlns:p14="http://schemas.microsoft.com/office/powerpoint/2010/main" val="2434755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758953"/>
            <a:ext cx="9001462" cy="768095"/>
          </a:xfrm>
        </p:spPr>
        <p:txBody>
          <a:bodyPr>
            <a:normAutofit/>
          </a:bodyPr>
          <a:lstStyle/>
          <a:p>
            <a:pPr algn="l"/>
            <a:r>
              <a:rPr lang="en-IN" sz="3200" dirty="0"/>
              <a:t>COMPONENTS</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1595437" y="2363369"/>
            <a:ext cx="650614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800" b="1" u="sng" dirty="0">
                <a:effectLst/>
                <a:latin typeface="Arial" panose="020B0604020202020204" pitchFamily="34" charset="0"/>
              </a:rPr>
              <a:t>5. LITHIUM-ION BATTERY</a:t>
            </a:r>
          </a:p>
          <a:p>
            <a:pPr algn="l" eaLnBrk="0" fontAlgn="base" hangingPunct="0">
              <a:lnSpc>
                <a:spcPct val="100000"/>
              </a:lnSpc>
              <a:spcBef>
                <a:spcPct val="0"/>
              </a:spcBef>
              <a:spcAft>
                <a:spcPct val="0"/>
              </a:spcAft>
            </a:pPr>
            <a:r>
              <a:rPr kumimoji="0" lang="en-US" altLang="en-US" sz="2800" b="0" i="0" u="none" strike="noStrike" cap="none" normalizeH="0" baseline="0" dirty="0">
                <a:ln>
                  <a:noFill/>
                </a:ln>
                <a:solidFill>
                  <a:schemeClr val="tx1"/>
                </a:solidFill>
                <a:effectLst/>
                <a:latin typeface="Arial" panose="020B0604020202020204" pitchFamily="34" charset="0"/>
              </a:rPr>
              <a:t>Rechargeable batteries are those made of lithium-ion material. It's frequently utilized in portable gadgets like cellphones, laptops, electronics, and electric cars. Additionally, their use in aerospace and military applications is becoming more and more common.</a:t>
            </a: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80EAFA5B-7B0B-4525-774F-589CF8439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4316" y="2363368"/>
            <a:ext cx="3591443" cy="3591443"/>
          </a:xfrm>
          <a:prstGeom prst="rect">
            <a:avLst/>
          </a:prstGeom>
        </p:spPr>
      </p:pic>
    </p:spTree>
    <p:extLst>
      <p:ext uri="{BB962C8B-B14F-4D97-AF65-F5344CB8AC3E}">
        <p14:creationId xmlns:p14="http://schemas.microsoft.com/office/powerpoint/2010/main" val="1749551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862585" y="758953"/>
            <a:ext cx="9734146" cy="768095"/>
          </a:xfrm>
        </p:spPr>
        <p:txBody>
          <a:bodyPr>
            <a:normAutofit/>
          </a:bodyPr>
          <a:lstStyle/>
          <a:p>
            <a:pPr algn="l"/>
            <a:r>
              <a:rPr lang="en-IN" sz="4000" dirty="0"/>
              <a:t>Procedure</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862585" y="2344142"/>
            <a:ext cx="6635495"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AutoNum type="arabicParenR"/>
              <a:tabLst/>
            </a:pPr>
            <a:r>
              <a:rPr lang="en-US" sz="3200" b="1" u="sng" dirty="0"/>
              <a:t>3-D PRINTING The WHEELS:</a:t>
            </a:r>
          </a:p>
          <a:p>
            <a:pPr marR="0" lvl="0" algn="l" defTabSz="914400" rtl="0" eaLnBrk="0" fontAlgn="base" latinLnBrk="0" hangingPunct="0">
              <a:lnSpc>
                <a:spcPct val="100000"/>
              </a:lnSpc>
              <a:spcBef>
                <a:spcPct val="0"/>
              </a:spcBef>
              <a:spcAft>
                <a:spcPct val="0"/>
              </a:spcAft>
              <a:buClrTx/>
              <a:buSzTx/>
              <a:tabLst/>
            </a:pPr>
            <a:endParaRPr lang="en-US" sz="3200" b="1" u="sng" dirty="0"/>
          </a:p>
          <a:p>
            <a:pPr marR="0" lvl="0" algn="l" defTabSz="914400" rtl="0" eaLnBrk="0" fontAlgn="base" latinLnBrk="0" hangingPunct="0">
              <a:lnSpc>
                <a:spcPct val="100000"/>
              </a:lnSpc>
              <a:spcBef>
                <a:spcPct val="0"/>
              </a:spcBef>
              <a:spcAft>
                <a:spcPct val="0"/>
              </a:spcAft>
              <a:buClrTx/>
              <a:buSzTx/>
              <a:tabLst/>
            </a:pPr>
            <a:r>
              <a:rPr lang="en-US" sz="2000" dirty="0"/>
              <a:t> </a:t>
            </a:r>
            <a:r>
              <a:rPr lang="en-US" dirty="0"/>
              <a:t>1. Design the Wheels </a:t>
            </a:r>
          </a:p>
          <a:p>
            <a:pPr marR="0" lvl="0" algn="l" defTabSz="914400" rtl="0" eaLnBrk="0" fontAlgn="base" latinLnBrk="0" hangingPunct="0">
              <a:lnSpc>
                <a:spcPct val="100000"/>
              </a:lnSpc>
              <a:spcBef>
                <a:spcPct val="0"/>
              </a:spcBef>
              <a:spcAft>
                <a:spcPct val="0"/>
              </a:spcAft>
              <a:buClrTx/>
              <a:buSzTx/>
              <a:tabLst/>
            </a:pPr>
            <a:r>
              <a:rPr lang="en-US" dirty="0"/>
              <a:t> 2. Export the Design</a:t>
            </a:r>
          </a:p>
          <a:p>
            <a:pPr marR="0" lvl="0" algn="l" defTabSz="914400" rtl="0" eaLnBrk="0" fontAlgn="base" latinLnBrk="0" hangingPunct="0">
              <a:lnSpc>
                <a:spcPct val="100000"/>
              </a:lnSpc>
              <a:spcBef>
                <a:spcPct val="0"/>
              </a:spcBef>
              <a:spcAft>
                <a:spcPct val="0"/>
              </a:spcAft>
              <a:buClrTx/>
              <a:buSzTx/>
              <a:tabLst/>
            </a:pPr>
            <a:r>
              <a:rPr lang="en-US" dirty="0"/>
              <a:t> 3. Prepare 3D Printer</a:t>
            </a:r>
          </a:p>
          <a:p>
            <a:pPr marR="0" lvl="0" algn="l" defTabSz="914400" rtl="0" eaLnBrk="0" fontAlgn="base" latinLnBrk="0" hangingPunct="0">
              <a:lnSpc>
                <a:spcPct val="100000"/>
              </a:lnSpc>
              <a:spcBef>
                <a:spcPct val="0"/>
              </a:spcBef>
              <a:spcAft>
                <a:spcPct val="0"/>
              </a:spcAft>
              <a:buClrTx/>
              <a:buSzTx/>
              <a:tabLst/>
            </a:pPr>
            <a:r>
              <a:rPr lang="en-US" dirty="0"/>
              <a:t> 4. Print the Wheels</a:t>
            </a:r>
          </a:p>
          <a:p>
            <a:pPr marR="0" lvl="0" algn="l" defTabSz="914400" rtl="0" eaLnBrk="0" fontAlgn="base" latinLnBrk="0" hangingPunct="0">
              <a:lnSpc>
                <a:spcPct val="100000"/>
              </a:lnSpc>
              <a:spcBef>
                <a:spcPct val="0"/>
              </a:spcBef>
              <a:spcAft>
                <a:spcPct val="0"/>
              </a:spcAft>
              <a:buClrTx/>
              <a:buSzTx/>
              <a:tabLst/>
            </a:pPr>
            <a:r>
              <a:rPr lang="en-US" dirty="0"/>
              <a:t> 5. Mounting and testing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609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965486" y="758953"/>
            <a:ext cx="9631245" cy="768095"/>
          </a:xfrm>
        </p:spPr>
        <p:txBody>
          <a:bodyPr>
            <a:normAutofit/>
          </a:bodyPr>
          <a:lstStyle/>
          <a:p>
            <a:pPr algn="l"/>
            <a:r>
              <a:rPr lang="en-IN" sz="4000" dirty="0"/>
              <a:t>Procedure</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862585" y="1484377"/>
            <a:ext cx="9150095"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3200" b="1" u="sng" dirty="0"/>
              <a:t>2)Laser printing the chassis board: </a:t>
            </a:r>
          </a:p>
          <a:p>
            <a:pPr marR="0" lvl="0" algn="l" defTabSz="914400" rtl="0" eaLnBrk="0" fontAlgn="base" latinLnBrk="0" hangingPunct="0">
              <a:lnSpc>
                <a:spcPct val="100000"/>
              </a:lnSpc>
              <a:spcBef>
                <a:spcPct val="0"/>
              </a:spcBef>
              <a:spcAft>
                <a:spcPct val="0"/>
              </a:spcAft>
              <a:buClrTx/>
              <a:buSzTx/>
              <a:tabLst/>
            </a:pPr>
            <a:endParaRPr lang="en-US" sz="3200" b="1" u="sng" dirty="0"/>
          </a:p>
          <a:p>
            <a:pPr algn="l"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Using a vector graphics program like Fusion 360, design the chassis first before utilizing laser cutting to create the chassis board for a line follower robot. Export the artwork in an SVG or other compatible format. Select a material that is appropriate for laser cutting, such as plywood or acrylic, and configure your laser cutter in accordance with the material requirements. Place the material onto the cutting bed, open the laser cutter software, and modify the cutting parameters. Before beginning the entire cutting process, make sure everything is accurate with a test cut. After the pieces have been cut, assemble the chassis by joining them with the proper fastening techniques. When necessary, attach motors, sensors, and other parts, then test the robot to make sure it functions as intended. Prioritize safety above all else, and for detailed instructions, refer to the laser cutter manual.</a:t>
            </a: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773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862585" y="758953"/>
            <a:ext cx="9734146" cy="768095"/>
          </a:xfrm>
        </p:spPr>
        <p:txBody>
          <a:bodyPr>
            <a:normAutofit/>
          </a:bodyPr>
          <a:lstStyle/>
          <a:p>
            <a:pPr algn="l"/>
            <a:r>
              <a:rPr lang="en-IN" sz="4000" dirty="0"/>
              <a:t>Procedure</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862585" y="2038375"/>
            <a:ext cx="9150095"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IN" sz="3200" b="1" u="sng" dirty="0"/>
              <a:t>3)CONNECTIONS AND WIRING:</a:t>
            </a:r>
          </a:p>
          <a:p>
            <a:pPr marR="0" lvl="0" algn="l" defTabSz="914400" rtl="0" eaLnBrk="0" fontAlgn="base" latinLnBrk="0" hangingPunct="0">
              <a:lnSpc>
                <a:spcPct val="100000"/>
              </a:lnSpc>
              <a:spcBef>
                <a:spcPct val="0"/>
              </a:spcBef>
              <a:spcAft>
                <a:spcPct val="0"/>
              </a:spcAft>
              <a:buClrTx/>
              <a:buSzTx/>
              <a:tabLst/>
            </a:pPr>
            <a:endParaRPr lang="en-IN" sz="3200" b="1" u="sng" dirty="0"/>
          </a:p>
          <a:p>
            <a:pPr algn="l"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Here, four BO motors have been utilized. Motors 1 and 2 are linked to the L298N's first channel, while motors 3 and 4 are linked to the motor driver's second channel.</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Pins 9, 6, 5, and 3 of the Arduino Uno are connected to pins IN1, IN2, IN3, and IN4 pins. This is what we have employed a jumper to connect the enable pins (EN1 and EN2) to +5V. It can be taken out, and the external connection can be made. </a:t>
            </a: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286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862585" y="758953"/>
            <a:ext cx="9734146" cy="768095"/>
          </a:xfrm>
        </p:spPr>
        <p:txBody>
          <a:bodyPr>
            <a:normAutofit/>
          </a:bodyPr>
          <a:lstStyle/>
          <a:p>
            <a:pPr algn="l"/>
            <a:r>
              <a:rPr lang="en-IN" sz="4000" dirty="0"/>
              <a:t>Procedure</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862585" y="2253818"/>
            <a:ext cx="6809231"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IN" sz="3200" b="1" u="sng" dirty="0"/>
              <a:t>4)CHANGING OF SPEED: </a:t>
            </a:r>
          </a:p>
          <a:p>
            <a:pPr marR="0" lvl="0" algn="l" defTabSz="914400" rtl="0" eaLnBrk="0" fontAlgn="base" latinLnBrk="0" hangingPunct="0">
              <a:lnSpc>
                <a:spcPct val="100000"/>
              </a:lnSpc>
              <a:spcBef>
                <a:spcPct val="0"/>
              </a:spcBef>
              <a:spcAft>
                <a:spcPct val="0"/>
              </a:spcAft>
              <a:buClrTx/>
              <a:buSzTx/>
              <a:tabLst/>
            </a:pPr>
            <a:endParaRPr lang="en-IN" sz="3200" b="1" u="sng" dirty="0"/>
          </a:p>
          <a:p>
            <a:pPr marR="0" lvl="0" algn="l" defTabSz="914400" rtl="0" eaLnBrk="0" fontAlgn="base" latinLnBrk="0" hangingPunct="0">
              <a:lnSpc>
                <a:spcPct val="100000"/>
              </a:lnSpc>
              <a:spcBef>
                <a:spcPct val="0"/>
              </a:spcBef>
              <a:spcAft>
                <a:spcPct val="0"/>
              </a:spcAft>
              <a:buClrTx/>
              <a:buSzTx/>
              <a:tabLst/>
            </a:pPr>
            <a:endParaRPr lang="en-IN" sz="2000" b="1" u="sng" dirty="0"/>
          </a:p>
          <a:p>
            <a:pPr algn="l"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The robot's bottom has three sensors that monitor the black path continuously. The right wheel turns and the left wheel slows down when the left sensor detects a white surface. When the right wheel senses a white surface, the same procedure is initiated. The castor wheel that is fastened to the front bottom does the turning. </a:t>
            </a: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C5F50CE-8294-9BBA-46F0-BD41A2162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482" y="1999581"/>
            <a:ext cx="3614834" cy="3614834"/>
          </a:xfrm>
          <a:prstGeom prst="rect">
            <a:avLst/>
          </a:prstGeom>
        </p:spPr>
      </p:pic>
    </p:spTree>
    <p:extLst>
      <p:ext uri="{BB962C8B-B14F-4D97-AF65-F5344CB8AC3E}">
        <p14:creationId xmlns:p14="http://schemas.microsoft.com/office/powerpoint/2010/main" val="1882311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862585" y="758953"/>
            <a:ext cx="9734146" cy="768095"/>
          </a:xfrm>
        </p:spPr>
        <p:txBody>
          <a:bodyPr>
            <a:normAutofit/>
          </a:bodyPr>
          <a:lstStyle/>
          <a:p>
            <a:pPr algn="l"/>
            <a:r>
              <a:rPr lang="en-IN" sz="4000" dirty="0"/>
              <a:t>Procedure</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862585" y="1946040"/>
            <a:ext cx="9296399"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IN" sz="3200" b="1" u="sng" dirty="0"/>
              <a:t>5)PLACEMENT OF SENSORS: </a:t>
            </a:r>
          </a:p>
          <a:p>
            <a:pPr marR="0" lvl="0" algn="l" defTabSz="914400" rtl="0" eaLnBrk="0" fontAlgn="base" latinLnBrk="0" hangingPunct="0">
              <a:lnSpc>
                <a:spcPct val="100000"/>
              </a:lnSpc>
              <a:spcBef>
                <a:spcPct val="0"/>
              </a:spcBef>
              <a:spcAft>
                <a:spcPct val="0"/>
              </a:spcAft>
              <a:buClrTx/>
              <a:buSzTx/>
              <a:tabLst/>
            </a:pPr>
            <a:endParaRPr lang="en-IN" sz="3200" b="1" u="sng" dirty="0"/>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One of the most important factors in maximizing a line follower robot's performance is sensor placement. Typically, infrared sensors are placed strategically beneath the chassis of a two-wheeled vehicle. The robot can identify path deviations by positioning two sensors—one on the left and one on the right—so that they straddle the line. The robot's capacity to make accurate and timely adjustments depends on the precise alignment and spacing of these sensors. The ideal location of the sensors is influenced by various factors, including the width of the robot, the line's thickness, and the desired response to turns. Furthermore, maintaining the proper height of the sensors above the surface enhances the dependability of the line-following behavior. The best location for the sensors to operate in a variety of conditions requires trial and error and experimentation. </a:t>
            </a:r>
            <a:endParaRPr lang="en-IN" sz="1800" b="1" u="sng" dirty="0"/>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BE2D8C3-DA20-28F6-797C-0F746744E595}"/>
              </a:ext>
            </a:extLst>
          </p:cNvPr>
          <p:cNvSpPr>
            <a:spLocks noChangeArrowheads="1"/>
          </p:cNvSpPr>
          <p:nvPr/>
        </p:nvSpPr>
        <p:spPr bwMode="auto">
          <a:xfrm>
            <a:off x="2286000" y="-416327"/>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82D61CAF-9E8C-8AF1-D0ED-6BEAF536A20C}"/>
              </a:ext>
            </a:extLst>
          </p:cNvPr>
          <p:cNvSpPr>
            <a:spLocks noChangeArrowheads="1"/>
          </p:cNvSpPr>
          <p:nvPr/>
        </p:nvSpPr>
        <p:spPr bwMode="auto">
          <a:xfrm>
            <a:off x="0" y="-461665"/>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59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862585" y="758953"/>
            <a:ext cx="9734146" cy="768095"/>
          </a:xfrm>
        </p:spPr>
        <p:txBody>
          <a:bodyPr>
            <a:normAutofit/>
          </a:bodyPr>
          <a:lstStyle/>
          <a:p>
            <a:pPr algn="l"/>
            <a:r>
              <a:rPr lang="en-IN" sz="4000" dirty="0"/>
              <a:t>Procedure</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862585" y="2253816"/>
            <a:ext cx="929639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IN" sz="3200" b="1" u="sng" dirty="0"/>
              <a:t>6)CALIBRATION AND TESTING:</a:t>
            </a:r>
          </a:p>
          <a:p>
            <a:pPr marR="0" lvl="0" algn="l" defTabSz="914400" rtl="0" eaLnBrk="0" fontAlgn="base" latinLnBrk="0" hangingPunct="0">
              <a:lnSpc>
                <a:spcPct val="100000"/>
              </a:lnSpc>
              <a:spcBef>
                <a:spcPct val="0"/>
              </a:spcBef>
              <a:spcAft>
                <a:spcPct val="0"/>
              </a:spcAft>
              <a:buClrTx/>
              <a:buSzTx/>
              <a:tabLst/>
            </a:pPr>
            <a:endParaRPr lang="en-IN" sz="3200" b="1" u="sng" dirty="0"/>
          </a:p>
          <a:p>
            <a:pPr algn="l"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In order to ensure optimal performance and accuracy in following predefined paths, line follower robot development must include the critical stages of calibration and testing. The process of calibration entails adjusting the robot's sensors—such as cameras or infrared sensors—so that they can recognize and react to the surface line with precision. Assuring correct alignment and modifying sensor sensitivity and threshold values are some possible steps in this process. </a:t>
            </a: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BE2D8C3-DA20-28F6-797C-0F746744E595}"/>
              </a:ext>
            </a:extLst>
          </p:cNvPr>
          <p:cNvSpPr>
            <a:spLocks noChangeArrowheads="1"/>
          </p:cNvSpPr>
          <p:nvPr/>
        </p:nvSpPr>
        <p:spPr bwMode="auto">
          <a:xfrm>
            <a:off x="2286000" y="-416327"/>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82D61CAF-9E8C-8AF1-D0ED-6BEAF536A20C}"/>
              </a:ext>
            </a:extLst>
          </p:cNvPr>
          <p:cNvSpPr>
            <a:spLocks noChangeArrowheads="1"/>
          </p:cNvSpPr>
          <p:nvPr/>
        </p:nvSpPr>
        <p:spPr bwMode="auto">
          <a:xfrm>
            <a:off x="0" y="-461665"/>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3723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CD4B6-615F-6456-67A7-A1719FEC9B3E}"/>
              </a:ext>
            </a:extLst>
          </p:cNvPr>
          <p:cNvSpPr>
            <a:spLocks noGrp="1"/>
          </p:cNvSpPr>
          <p:nvPr>
            <p:ph type="title"/>
          </p:nvPr>
        </p:nvSpPr>
        <p:spPr>
          <a:xfrm>
            <a:off x="913794" y="-10742"/>
            <a:ext cx="10353762" cy="1021395"/>
          </a:xfrm>
        </p:spPr>
        <p:txBody>
          <a:bodyPr/>
          <a:lstStyle/>
          <a:p>
            <a:pPr algn="l"/>
            <a:r>
              <a:rPr lang="en-IN" dirty="0"/>
              <a:t>ACTUAL CODE</a:t>
            </a:r>
          </a:p>
        </p:txBody>
      </p:sp>
      <p:sp>
        <p:nvSpPr>
          <p:cNvPr id="3" name="Text Placeholder 2">
            <a:extLst>
              <a:ext uri="{FF2B5EF4-FFF2-40B4-BE49-F238E27FC236}">
                <a16:creationId xmlns:a16="http://schemas.microsoft.com/office/drawing/2014/main" id="{E5C2B1DC-BEC8-6A5F-722A-D4BF542B0B26}"/>
              </a:ext>
            </a:extLst>
          </p:cNvPr>
          <p:cNvSpPr>
            <a:spLocks noGrp="1"/>
          </p:cNvSpPr>
          <p:nvPr>
            <p:ph type="body" idx="1"/>
          </p:nvPr>
        </p:nvSpPr>
        <p:spPr>
          <a:xfrm>
            <a:off x="2594750" y="-3093281"/>
            <a:ext cx="3298956" cy="823305"/>
          </a:xfrm>
        </p:spPr>
        <p:txBody>
          <a:bodyPr/>
          <a:lstStyle/>
          <a:p>
            <a:endParaRPr lang="en-IN" dirty="0"/>
          </a:p>
        </p:txBody>
      </p:sp>
      <p:sp>
        <p:nvSpPr>
          <p:cNvPr id="4" name="Text Placeholder 3">
            <a:extLst>
              <a:ext uri="{FF2B5EF4-FFF2-40B4-BE49-F238E27FC236}">
                <a16:creationId xmlns:a16="http://schemas.microsoft.com/office/drawing/2014/main" id="{579F8FFB-42CF-B70F-530F-89D14872687B}"/>
              </a:ext>
            </a:extLst>
          </p:cNvPr>
          <p:cNvSpPr>
            <a:spLocks noGrp="1"/>
          </p:cNvSpPr>
          <p:nvPr>
            <p:ph type="body" sz="half" idx="15"/>
          </p:nvPr>
        </p:nvSpPr>
        <p:spPr>
          <a:xfrm>
            <a:off x="913794" y="1010653"/>
            <a:ext cx="3298956" cy="5847347"/>
          </a:xfrm>
        </p:spPr>
        <p:txBody>
          <a:bodyPr>
            <a:normAutofit/>
          </a:bodyPr>
          <a:lstStyle/>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//Motor one</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#define ENA 11</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#define IN1 9</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#define IN2 10</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//Motor two</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#define IN3 7</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#define IN4 8</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#define ENB 6</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#define Speed 160 //Speed of motor (Can be adjusted between 0-255)</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p>
            <a:pPr algn="l"/>
            <a:endParaRPr lang="en-IN" sz="1600" dirty="0"/>
          </a:p>
        </p:txBody>
      </p:sp>
      <p:sp>
        <p:nvSpPr>
          <p:cNvPr id="5" name="Text Placeholder 4">
            <a:extLst>
              <a:ext uri="{FF2B5EF4-FFF2-40B4-BE49-F238E27FC236}">
                <a16:creationId xmlns:a16="http://schemas.microsoft.com/office/drawing/2014/main" id="{42CE671D-8BDC-7247-A3B9-2A6DB42AD61F}"/>
              </a:ext>
            </a:extLst>
          </p:cNvPr>
          <p:cNvSpPr>
            <a:spLocks noGrp="1"/>
          </p:cNvSpPr>
          <p:nvPr>
            <p:ph type="body" sz="quarter" idx="3"/>
          </p:nvPr>
        </p:nvSpPr>
        <p:spPr>
          <a:xfrm>
            <a:off x="3113383" y="-1552011"/>
            <a:ext cx="3298558" cy="823304"/>
          </a:xfrm>
        </p:spPr>
        <p:txBody>
          <a:bodyPr/>
          <a:lstStyle/>
          <a:p>
            <a:endParaRPr lang="en-IN"/>
          </a:p>
        </p:txBody>
      </p:sp>
      <p:sp>
        <p:nvSpPr>
          <p:cNvPr id="6" name="Text Placeholder 5">
            <a:extLst>
              <a:ext uri="{FF2B5EF4-FFF2-40B4-BE49-F238E27FC236}">
                <a16:creationId xmlns:a16="http://schemas.microsoft.com/office/drawing/2014/main" id="{A6E2EBB3-DDAF-9466-B011-3C36DBB57EB0}"/>
              </a:ext>
            </a:extLst>
          </p:cNvPr>
          <p:cNvSpPr>
            <a:spLocks noGrp="1"/>
          </p:cNvSpPr>
          <p:nvPr>
            <p:ph type="body" sz="half" idx="16"/>
          </p:nvPr>
        </p:nvSpPr>
        <p:spPr>
          <a:xfrm>
            <a:off x="4444879" y="874295"/>
            <a:ext cx="2303394" cy="4493233"/>
          </a:xfrm>
        </p:spPr>
        <p:txBody>
          <a:bodyPr>
            <a:normAutofit fontScale="25000" lnSpcReduction="20000"/>
          </a:bodyPr>
          <a:lstStyle/>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a:t>
            </a:r>
            <a:r>
              <a:rPr lang="en-IN" sz="6400" dirty="0" err="1">
                <a:effectLst/>
                <a:latin typeface="Calibri" panose="020F0502020204030204" pitchFamily="34" charset="0"/>
                <a:ea typeface="Calibri" panose="020F0502020204030204" pitchFamily="34" charset="0"/>
                <a:cs typeface="Times New Roman" panose="02020603050405020304" pitchFamily="18" charset="0"/>
              </a:rPr>
              <a:t>irpin</a:t>
            </a: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int ir_1 = 1;</a:t>
            </a: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int ir_2 = 2;</a:t>
            </a: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void setup() {</a:t>
            </a: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  //Sensor pins</a:t>
            </a: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  </a:t>
            </a:r>
            <a:r>
              <a:rPr lang="en-IN" sz="6400" dirty="0" err="1">
                <a:effectLst/>
                <a:latin typeface="Calibri" panose="020F0502020204030204" pitchFamily="34" charset="0"/>
                <a:ea typeface="Calibri" panose="020F0502020204030204" pitchFamily="34" charset="0"/>
                <a:cs typeface="Times New Roman" panose="02020603050405020304" pitchFamily="18" charset="0"/>
              </a:rPr>
              <a:t>pinMode</a:t>
            </a:r>
            <a:r>
              <a:rPr lang="en-IN" sz="6400" dirty="0">
                <a:effectLst/>
                <a:latin typeface="Calibri" panose="020F0502020204030204" pitchFamily="34" charset="0"/>
                <a:ea typeface="Calibri" panose="020F0502020204030204" pitchFamily="34" charset="0"/>
                <a:cs typeface="Times New Roman" panose="02020603050405020304" pitchFamily="18" charset="0"/>
              </a:rPr>
              <a:t>(ir_1, INPUT);</a:t>
            </a: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  </a:t>
            </a:r>
            <a:r>
              <a:rPr lang="en-IN" sz="6400" dirty="0" err="1">
                <a:effectLst/>
                <a:latin typeface="Calibri" panose="020F0502020204030204" pitchFamily="34" charset="0"/>
                <a:ea typeface="Calibri" panose="020F0502020204030204" pitchFamily="34" charset="0"/>
                <a:cs typeface="Times New Roman" panose="02020603050405020304" pitchFamily="18" charset="0"/>
              </a:rPr>
              <a:t>pinMode</a:t>
            </a:r>
            <a:r>
              <a:rPr lang="en-IN" sz="6400" dirty="0">
                <a:effectLst/>
                <a:latin typeface="Calibri" panose="020F0502020204030204" pitchFamily="34" charset="0"/>
                <a:ea typeface="Calibri" panose="020F0502020204030204" pitchFamily="34" charset="0"/>
                <a:cs typeface="Times New Roman" panose="02020603050405020304" pitchFamily="18" charset="0"/>
              </a:rPr>
              <a:t>(ir_2, INPUT);</a:t>
            </a: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 //Motor one</a:t>
            </a:r>
          </a:p>
          <a:p>
            <a:pPr algn="l">
              <a:lnSpc>
                <a:spcPct val="107000"/>
              </a:lnSpc>
              <a:spcAft>
                <a:spcPts val="800"/>
              </a:spcAft>
            </a:pPr>
            <a:r>
              <a:rPr lang="en-IN" sz="6400" dirty="0">
                <a:effectLst/>
                <a:latin typeface="Calibri" panose="020F0502020204030204" pitchFamily="34" charset="0"/>
                <a:ea typeface="Calibri" panose="020F0502020204030204" pitchFamily="34" charset="0"/>
                <a:cs typeface="Times New Roman" panose="02020603050405020304" pitchFamily="18" charset="0"/>
              </a:rPr>
              <a:t>  </a:t>
            </a:r>
            <a:r>
              <a:rPr lang="en-IN" sz="6400" dirty="0" err="1">
                <a:effectLst/>
                <a:latin typeface="Calibri" panose="020F0502020204030204" pitchFamily="34" charset="0"/>
                <a:ea typeface="Calibri" panose="020F0502020204030204" pitchFamily="34" charset="0"/>
                <a:cs typeface="Times New Roman" panose="02020603050405020304" pitchFamily="18" charset="0"/>
              </a:rPr>
              <a:t>pinMode</a:t>
            </a:r>
            <a:r>
              <a:rPr lang="en-IN" sz="6400" dirty="0">
                <a:effectLst/>
                <a:latin typeface="Calibri" panose="020F0502020204030204" pitchFamily="34" charset="0"/>
                <a:ea typeface="Calibri" panose="020F0502020204030204" pitchFamily="34" charset="0"/>
                <a:cs typeface="Times New Roman" panose="02020603050405020304" pitchFamily="18" charset="0"/>
              </a:rPr>
              <a:t>(ENA, OUTPUT);</a:t>
            </a:r>
          </a:p>
          <a:p>
            <a:pPr algn="l">
              <a:lnSpc>
                <a:spcPct val="107000"/>
              </a:lnSpc>
              <a:spcAft>
                <a:spcPts val="800"/>
              </a:spcAft>
            </a:pPr>
            <a:endParaRPr lang="en-IN" sz="6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ext Placeholder 6">
            <a:extLst>
              <a:ext uri="{FF2B5EF4-FFF2-40B4-BE49-F238E27FC236}">
                <a16:creationId xmlns:a16="http://schemas.microsoft.com/office/drawing/2014/main" id="{55B2584B-7150-17B6-47CC-13B55133FDA1}"/>
              </a:ext>
            </a:extLst>
          </p:cNvPr>
          <p:cNvSpPr>
            <a:spLocks noGrp="1"/>
          </p:cNvSpPr>
          <p:nvPr>
            <p:ph type="body" sz="quarter" idx="13"/>
          </p:nvPr>
        </p:nvSpPr>
        <p:spPr>
          <a:xfrm>
            <a:off x="7219319" y="-2014386"/>
            <a:ext cx="3291211" cy="823304"/>
          </a:xfrm>
        </p:spPr>
        <p:txBody>
          <a:bodyPr/>
          <a:lstStyle/>
          <a:p>
            <a:endParaRPr lang="en-IN"/>
          </a:p>
        </p:txBody>
      </p:sp>
      <p:sp>
        <p:nvSpPr>
          <p:cNvPr id="8" name="Text Placeholder 7">
            <a:extLst>
              <a:ext uri="{FF2B5EF4-FFF2-40B4-BE49-F238E27FC236}">
                <a16:creationId xmlns:a16="http://schemas.microsoft.com/office/drawing/2014/main" id="{58A9C930-98F8-BC18-D252-59F9242B2061}"/>
              </a:ext>
            </a:extLst>
          </p:cNvPr>
          <p:cNvSpPr>
            <a:spLocks noGrp="1"/>
          </p:cNvSpPr>
          <p:nvPr>
            <p:ph type="body" sz="half" idx="17"/>
          </p:nvPr>
        </p:nvSpPr>
        <p:spPr>
          <a:xfrm>
            <a:off x="7976346" y="874295"/>
            <a:ext cx="3291211" cy="5983705"/>
          </a:xfrm>
        </p:spPr>
        <p:txBody>
          <a:bodyPr>
            <a:normAutofit/>
          </a:bodyPr>
          <a:lstStyle/>
          <a:p>
            <a:pPr algn="l">
              <a:lnSpc>
                <a:spcPct val="107000"/>
              </a:lnSpc>
              <a:spcAft>
                <a:spcPts val="800"/>
              </a:spcAft>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pinMode</a:t>
            </a:r>
            <a:r>
              <a:rPr lang="en-IN" sz="1600" dirty="0">
                <a:effectLst/>
                <a:latin typeface="Calibri" panose="020F0502020204030204" pitchFamily="34" charset="0"/>
                <a:ea typeface="Calibri" panose="020F0502020204030204" pitchFamily="34" charset="0"/>
                <a:cs typeface="Times New Roman" panose="02020603050405020304" pitchFamily="18" charset="0"/>
              </a:rPr>
              <a:t>(IN1, OUTPUT);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pinMode</a:t>
            </a:r>
            <a:r>
              <a:rPr lang="en-IN" sz="1600" dirty="0">
                <a:effectLst/>
                <a:latin typeface="Calibri" panose="020F0502020204030204" pitchFamily="34" charset="0"/>
                <a:ea typeface="Calibri" panose="020F0502020204030204" pitchFamily="34" charset="0"/>
                <a:cs typeface="Times New Roman" panose="02020603050405020304" pitchFamily="18" charset="0"/>
              </a:rPr>
              <a:t>(IN2, OUTPUT);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//Motor two</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pinMode</a:t>
            </a:r>
            <a:r>
              <a:rPr lang="en-IN" sz="1600" dirty="0">
                <a:effectLst/>
                <a:latin typeface="Calibri" panose="020F0502020204030204" pitchFamily="34" charset="0"/>
                <a:ea typeface="Calibri" panose="020F0502020204030204" pitchFamily="34" charset="0"/>
                <a:cs typeface="Times New Roman" panose="02020603050405020304" pitchFamily="18" charset="0"/>
              </a:rPr>
              <a:t>(ENB, OUTPUT);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pinMode</a:t>
            </a:r>
            <a:r>
              <a:rPr lang="en-IN" sz="1600" dirty="0">
                <a:effectLst/>
                <a:latin typeface="Calibri" panose="020F0502020204030204" pitchFamily="34" charset="0"/>
                <a:ea typeface="Calibri" panose="020F0502020204030204" pitchFamily="34" charset="0"/>
                <a:cs typeface="Times New Roman" panose="02020603050405020304" pitchFamily="18" charset="0"/>
              </a:rPr>
              <a:t>(IN3, OUTPUT);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pinMode</a:t>
            </a:r>
            <a:r>
              <a:rPr lang="en-IN" sz="1600" dirty="0">
                <a:effectLst/>
                <a:latin typeface="Calibri" panose="020F0502020204030204" pitchFamily="34" charset="0"/>
                <a:ea typeface="Calibri" panose="020F0502020204030204" pitchFamily="34" charset="0"/>
                <a:cs typeface="Times New Roman" panose="02020603050405020304" pitchFamily="18" charset="0"/>
              </a:rPr>
              <a:t>(IN4, OUTPUT);</a:t>
            </a:r>
          </a:p>
          <a:p>
            <a:pPr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void loop() {</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//reading sensor values</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bool SR =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digitalRead</a:t>
            </a:r>
            <a:r>
              <a:rPr lang="en-IN" sz="1600" dirty="0">
                <a:effectLst/>
                <a:latin typeface="Calibri" panose="020F0502020204030204" pitchFamily="34" charset="0"/>
                <a:ea typeface="Calibri" panose="020F0502020204030204" pitchFamily="34" charset="0"/>
                <a:cs typeface="Times New Roman" panose="02020603050405020304" pitchFamily="18" charset="0"/>
              </a:rPr>
              <a:t>(ir_1);</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bool SL =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digitalRead</a:t>
            </a:r>
            <a:r>
              <a:rPr lang="en-IN" sz="1600" dirty="0">
                <a:effectLst/>
                <a:latin typeface="Calibri" panose="020F0502020204030204" pitchFamily="34" charset="0"/>
                <a:ea typeface="Calibri" panose="020F0502020204030204" pitchFamily="34" charset="0"/>
                <a:cs typeface="Times New Roman" panose="02020603050405020304" pitchFamily="18" charset="0"/>
              </a:rPr>
              <a:t>(ir_2);</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800"/>
              </a:spcAft>
            </a:pPr>
            <a:endParaRPr lang="en-IN" sz="1600" dirty="0"/>
          </a:p>
        </p:txBody>
      </p:sp>
    </p:spTree>
    <p:extLst>
      <p:ext uri="{BB962C8B-B14F-4D97-AF65-F5344CB8AC3E}">
        <p14:creationId xmlns:p14="http://schemas.microsoft.com/office/powerpoint/2010/main" val="635545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1122363"/>
            <a:ext cx="9001462" cy="2068893"/>
          </a:xfrm>
        </p:spPr>
        <p:txBody>
          <a:bodyPr/>
          <a:lstStyle/>
          <a:p>
            <a:r>
              <a:t>Batch: B2</a:t>
            </a:r>
          </a:p>
        </p:txBody>
      </p:sp>
      <p:sp>
        <p:nvSpPr>
          <p:cNvPr id="3" name="Subtitle 2">
            <a:extLst>
              <a:ext uri="{FF2B5EF4-FFF2-40B4-BE49-F238E27FC236}">
                <a16:creationId xmlns:a16="http://schemas.microsoft.com/office/drawing/2014/main" id="{42C1517E-82BD-42A0-E3A7-FA574E19E0D8}"/>
              </a:ext>
            </a:extLst>
          </p:cNvPr>
          <p:cNvSpPr>
            <a:spLocks noGrp="1"/>
          </p:cNvSpPr>
          <p:nvPr>
            <p:ph type="subTitle" idx="1"/>
          </p:nvPr>
        </p:nvSpPr>
        <p:spPr>
          <a:xfrm>
            <a:off x="1595269" y="3429000"/>
            <a:ext cx="9001462" cy="3054096"/>
          </a:xfrm>
        </p:spPr>
        <p:txBody>
          <a:bodyPr>
            <a:normAutofit fontScale="85000" lnSpcReduction="20000"/>
          </a:bodyPr>
          <a:lstStyle/>
          <a:p>
            <a:r>
              <a:t>Group Members</a:t>
            </a:r>
          </a:p>
          <a:p>
            <a:r>
              <a:t>Siddharth Singh-230002068</a:t>
            </a:r>
          </a:p>
          <a:p>
            <a:r>
              <a:t>Sidhant Kumar Mohanty-230002069</a:t>
            </a:r>
          </a:p>
          <a:p>
            <a:r>
              <a:t>Sasanipuri Akhil-230002066</a:t>
            </a:r>
          </a:p>
          <a:p>
            <a:r>
              <a:t>Sneha Bains-230002070</a:t>
            </a:r>
          </a:p>
          <a:p>
            <a:r>
              <a:t>Srikant Ravi Jois-230002071</a:t>
            </a:r>
          </a:p>
        </p:txBody>
      </p:sp>
    </p:spTree>
    <p:extLst>
      <p:ext uri="{BB962C8B-B14F-4D97-AF65-F5344CB8AC3E}">
        <p14:creationId xmlns:p14="http://schemas.microsoft.com/office/powerpoint/2010/main" val="192387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CD4B6-615F-6456-67A7-A1719FEC9B3E}"/>
              </a:ext>
            </a:extLst>
          </p:cNvPr>
          <p:cNvSpPr>
            <a:spLocks noGrp="1"/>
          </p:cNvSpPr>
          <p:nvPr>
            <p:ph type="title"/>
          </p:nvPr>
        </p:nvSpPr>
        <p:spPr>
          <a:xfrm>
            <a:off x="416488" y="-2054270"/>
            <a:ext cx="10353762" cy="1325563"/>
          </a:xfrm>
        </p:spPr>
        <p:txBody>
          <a:bodyPr/>
          <a:lstStyle/>
          <a:p>
            <a:pPr algn="l"/>
            <a:endParaRPr lang="en-IN" dirty="0"/>
          </a:p>
        </p:txBody>
      </p:sp>
      <p:sp>
        <p:nvSpPr>
          <p:cNvPr id="3" name="Text Placeholder 2">
            <a:extLst>
              <a:ext uri="{FF2B5EF4-FFF2-40B4-BE49-F238E27FC236}">
                <a16:creationId xmlns:a16="http://schemas.microsoft.com/office/drawing/2014/main" id="{E5C2B1DC-BEC8-6A5F-722A-D4BF542B0B26}"/>
              </a:ext>
            </a:extLst>
          </p:cNvPr>
          <p:cNvSpPr>
            <a:spLocks noGrp="1"/>
          </p:cNvSpPr>
          <p:nvPr>
            <p:ph type="body" idx="1"/>
          </p:nvPr>
        </p:nvSpPr>
        <p:spPr>
          <a:xfrm>
            <a:off x="2594750" y="-3093281"/>
            <a:ext cx="3298956" cy="823305"/>
          </a:xfrm>
        </p:spPr>
        <p:txBody>
          <a:bodyPr/>
          <a:lstStyle/>
          <a:p>
            <a:endParaRPr lang="en-IN" dirty="0"/>
          </a:p>
        </p:txBody>
      </p:sp>
      <p:sp>
        <p:nvSpPr>
          <p:cNvPr id="4" name="Text Placeholder 3">
            <a:extLst>
              <a:ext uri="{FF2B5EF4-FFF2-40B4-BE49-F238E27FC236}">
                <a16:creationId xmlns:a16="http://schemas.microsoft.com/office/drawing/2014/main" id="{579F8FFB-42CF-B70F-530F-89D14872687B}"/>
              </a:ext>
            </a:extLst>
          </p:cNvPr>
          <p:cNvSpPr>
            <a:spLocks noGrp="1"/>
          </p:cNvSpPr>
          <p:nvPr>
            <p:ph type="body" sz="half" idx="15"/>
          </p:nvPr>
        </p:nvSpPr>
        <p:spPr>
          <a:xfrm>
            <a:off x="913794" y="0"/>
            <a:ext cx="3298956" cy="6857999"/>
          </a:xfrm>
        </p:spPr>
        <p:txBody>
          <a:bodyPr>
            <a:normAutofit/>
          </a:bodyPr>
          <a:lstStyle/>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if (SR == 0 &amp;&amp; SL == 0) {</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forward();</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 else if (SR == 0 &amp;&amp; SL==1) {</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turnleft</a:t>
            </a:r>
            <a:r>
              <a:rPr lang="en-IN" sz="16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 else if (SR==1 &amp;&amp; SL ==0){</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turnright</a:t>
            </a:r>
            <a:r>
              <a:rPr lang="en-IN" sz="16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void forward() {</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//Function for moving forward</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analogWrite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(ENA, Speed);</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analogWrite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(ENB, Speed);</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(IN1, HIGH);</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(IN2, LOW);</a:t>
            </a:r>
          </a:p>
          <a:p>
            <a:pPr algn="l">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42CE671D-8BDC-7247-A3B9-2A6DB42AD61F}"/>
              </a:ext>
            </a:extLst>
          </p:cNvPr>
          <p:cNvSpPr>
            <a:spLocks noGrp="1"/>
          </p:cNvSpPr>
          <p:nvPr>
            <p:ph type="body" sz="quarter" idx="3"/>
          </p:nvPr>
        </p:nvSpPr>
        <p:spPr>
          <a:xfrm>
            <a:off x="3113383" y="-1552011"/>
            <a:ext cx="3298558" cy="823304"/>
          </a:xfrm>
        </p:spPr>
        <p:txBody>
          <a:bodyPr/>
          <a:lstStyle/>
          <a:p>
            <a:endParaRPr lang="en-IN"/>
          </a:p>
        </p:txBody>
      </p:sp>
      <p:sp>
        <p:nvSpPr>
          <p:cNvPr id="6" name="Text Placeholder 5">
            <a:extLst>
              <a:ext uri="{FF2B5EF4-FFF2-40B4-BE49-F238E27FC236}">
                <a16:creationId xmlns:a16="http://schemas.microsoft.com/office/drawing/2014/main" id="{A6E2EBB3-DDAF-9466-B011-3C36DBB57EB0}"/>
              </a:ext>
            </a:extLst>
          </p:cNvPr>
          <p:cNvSpPr>
            <a:spLocks noGrp="1"/>
          </p:cNvSpPr>
          <p:nvPr>
            <p:ph type="body" sz="half" idx="16"/>
          </p:nvPr>
        </p:nvSpPr>
        <p:spPr>
          <a:xfrm>
            <a:off x="4444878" y="0"/>
            <a:ext cx="3299821" cy="6857999"/>
          </a:xfrm>
        </p:spPr>
        <p:txBody>
          <a:bodyPr>
            <a:normAutofit/>
          </a:bodyPr>
          <a:lstStyle/>
          <a:p>
            <a:pPr algn="l">
              <a:lnSpc>
                <a:spcPct val="107000"/>
              </a:lnSpc>
              <a:spcAft>
                <a:spcPts val="800"/>
              </a:spcAft>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(IN3, HIGH);</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(IN4, LOW);</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void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turnright</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//Function for right turn</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analogWrite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(ENA, 220);</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analogWrite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(ENB, 220);</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(IN1, HIGH);</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(IN2, LOW);</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(IN3, LOW);</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1600" dirty="0">
                <a:effectLst/>
                <a:latin typeface="Calibri" panose="020F0502020204030204" pitchFamily="34" charset="0"/>
                <a:ea typeface="Calibri" panose="020F0502020204030204" pitchFamily="34" charset="0"/>
                <a:cs typeface="Times New Roman" panose="02020603050405020304" pitchFamily="18" charset="0"/>
              </a:rPr>
              <a:t>(IN4, HIGH);</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void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turnleft</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p>
            <a:pPr algn="l">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Placeholder 6">
            <a:extLst>
              <a:ext uri="{FF2B5EF4-FFF2-40B4-BE49-F238E27FC236}">
                <a16:creationId xmlns:a16="http://schemas.microsoft.com/office/drawing/2014/main" id="{55B2584B-7150-17B6-47CC-13B55133FDA1}"/>
              </a:ext>
            </a:extLst>
          </p:cNvPr>
          <p:cNvSpPr>
            <a:spLocks noGrp="1"/>
          </p:cNvSpPr>
          <p:nvPr>
            <p:ph type="body" sz="quarter" idx="13"/>
          </p:nvPr>
        </p:nvSpPr>
        <p:spPr>
          <a:xfrm>
            <a:off x="7219319" y="-2014386"/>
            <a:ext cx="3291211" cy="823304"/>
          </a:xfrm>
        </p:spPr>
        <p:txBody>
          <a:bodyPr/>
          <a:lstStyle/>
          <a:p>
            <a:endParaRPr lang="en-IN"/>
          </a:p>
        </p:txBody>
      </p:sp>
      <p:sp>
        <p:nvSpPr>
          <p:cNvPr id="8" name="Text Placeholder 7">
            <a:extLst>
              <a:ext uri="{FF2B5EF4-FFF2-40B4-BE49-F238E27FC236}">
                <a16:creationId xmlns:a16="http://schemas.microsoft.com/office/drawing/2014/main" id="{58A9C930-98F8-BC18-D252-59F9242B2061}"/>
              </a:ext>
            </a:extLst>
          </p:cNvPr>
          <p:cNvSpPr>
            <a:spLocks noGrp="1"/>
          </p:cNvSpPr>
          <p:nvPr>
            <p:ph type="body" sz="half" idx="17"/>
          </p:nvPr>
        </p:nvSpPr>
        <p:spPr>
          <a:xfrm>
            <a:off x="7976346" y="0"/>
            <a:ext cx="3291211" cy="6857999"/>
          </a:xfrm>
        </p:spPr>
        <p:txBody>
          <a:bodyPr>
            <a:normAutofit fontScale="77500" lnSpcReduction="20000"/>
          </a:bodyPr>
          <a:lstStyle/>
          <a:p>
            <a:pPr algn="l">
              <a:lnSpc>
                <a:spcPct val="107000"/>
              </a:lnSpc>
              <a:spcAft>
                <a:spcPts val="800"/>
              </a:spcAft>
            </a:pPr>
            <a:r>
              <a:rPr lang="en-IN" sz="2100" dirty="0" err="1">
                <a:effectLst/>
                <a:latin typeface="Calibri" panose="020F0502020204030204" pitchFamily="34" charset="0"/>
                <a:ea typeface="Calibri" panose="020F0502020204030204" pitchFamily="34" charset="0"/>
                <a:cs typeface="Times New Roman" panose="02020603050405020304" pitchFamily="18" charset="0"/>
              </a:rPr>
              <a:t>analogWrite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(ENB, 220);</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(IN1, LOW);</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(IN2, HIGH);</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(IN3, HIGH);</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(IN4, LOW);</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void Stop() {</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//Function to stop</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analogWrite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(ENA, 0);</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analogWrite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(ENB, 0);</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(IN1, LOW);</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(IN2, LOW);</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(IN3, LOW);</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  </a:t>
            </a:r>
            <a:r>
              <a:rPr lang="en-IN" sz="2100" dirty="0" err="1">
                <a:effectLst/>
                <a:latin typeface="Calibri" panose="020F0502020204030204" pitchFamily="34" charset="0"/>
                <a:ea typeface="Calibri" panose="020F0502020204030204" pitchFamily="34" charset="0"/>
                <a:cs typeface="Times New Roman" panose="02020603050405020304" pitchFamily="18" charset="0"/>
              </a:rPr>
              <a:t>digitalWrite</a:t>
            </a:r>
            <a:r>
              <a:rPr lang="en-IN" sz="2100" dirty="0">
                <a:effectLst/>
                <a:latin typeface="Calibri" panose="020F0502020204030204" pitchFamily="34" charset="0"/>
                <a:ea typeface="Calibri" panose="020F0502020204030204" pitchFamily="34" charset="0"/>
                <a:cs typeface="Times New Roman" panose="02020603050405020304" pitchFamily="18" charset="0"/>
              </a:rPr>
              <a:t>(IN4, LOW);</a:t>
            </a:r>
          </a:p>
          <a:p>
            <a:pPr algn="l">
              <a:lnSpc>
                <a:spcPct val="107000"/>
              </a:lnSpc>
              <a:spcAft>
                <a:spcPts val="800"/>
              </a:spcAft>
            </a:pPr>
            <a:r>
              <a:rPr lang="en-IN" sz="21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endParaRPr lang="en-IN" sz="1600" dirty="0"/>
          </a:p>
        </p:txBody>
      </p:sp>
    </p:spTree>
    <p:extLst>
      <p:ext uri="{BB962C8B-B14F-4D97-AF65-F5344CB8AC3E}">
        <p14:creationId xmlns:p14="http://schemas.microsoft.com/office/powerpoint/2010/main" val="415278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7B755-7018-8A0C-7A98-A9974336270C}"/>
              </a:ext>
            </a:extLst>
          </p:cNvPr>
          <p:cNvSpPr>
            <a:spLocks noGrp="1"/>
          </p:cNvSpPr>
          <p:nvPr>
            <p:ph type="title"/>
          </p:nvPr>
        </p:nvSpPr>
        <p:spPr/>
        <p:txBody>
          <a:bodyPr/>
          <a:lstStyle/>
          <a:p>
            <a:pPr algn="l"/>
            <a:r>
              <a:rPr lang="en-IN" dirty="0"/>
              <a:t>ACTUAL IMAGES</a:t>
            </a:r>
          </a:p>
        </p:txBody>
      </p:sp>
      <p:pic>
        <p:nvPicPr>
          <p:cNvPr id="4" name="Picture 3">
            <a:extLst>
              <a:ext uri="{FF2B5EF4-FFF2-40B4-BE49-F238E27FC236}">
                <a16:creationId xmlns:a16="http://schemas.microsoft.com/office/drawing/2014/main" id="{A756B6E0-A7FB-FAE2-82A6-04B5FD7E5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6" y="1858840"/>
            <a:ext cx="3475324" cy="2284167"/>
          </a:xfrm>
          <a:prstGeom prst="rect">
            <a:avLst/>
          </a:prstGeom>
        </p:spPr>
      </p:pic>
      <p:pic>
        <p:nvPicPr>
          <p:cNvPr id="6" name="Picture 5">
            <a:extLst>
              <a:ext uri="{FF2B5EF4-FFF2-40B4-BE49-F238E27FC236}">
                <a16:creationId xmlns:a16="http://schemas.microsoft.com/office/drawing/2014/main" id="{6C568800-3C00-8CBB-FDC4-EBD2510B0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7335" y="1844623"/>
            <a:ext cx="3660046" cy="2389682"/>
          </a:xfrm>
          <a:prstGeom prst="rect">
            <a:avLst/>
          </a:prstGeom>
        </p:spPr>
      </p:pic>
      <p:pic>
        <p:nvPicPr>
          <p:cNvPr id="8" name="Picture 7">
            <a:extLst>
              <a:ext uri="{FF2B5EF4-FFF2-40B4-BE49-F238E27FC236}">
                <a16:creationId xmlns:a16="http://schemas.microsoft.com/office/drawing/2014/main" id="{25573E07-75B1-550D-2025-ACAC05929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817" y="3935259"/>
            <a:ext cx="3543926" cy="2657945"/>
          </a:xfrm>
          <a:prstGeom prst="rect">
            <a:avLst/>
          </a:prstGeom>
        </p:spPr>
      </p:pic>
    </p:spTree>
    <p:extLst>
      <p:ext uri="{BB962C8B-B14F-4D97-AF65-F5344CB8AC3E}">
        <p14:creationId xmlns:p14="http://schemas.microsoft.com/office/powerpoint/2010/main" val="2390962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862585" y="758953"/>
            <a:ext cx="9734146" cy="768095"/>
          </a:xfrm>
        </p:spPr>
        <p:txBody>
          <a:bodyPr>
            <a:normAutofit/>
          </a:bodyPr>
          <a:lstStyle/>
          <a:p>
            <a:pPr algn="l"/>
            <a:r>
              <a:rPr lang="en-IN" sz="3200" dirty="0"/>
              <a:t>KEY LEARNINGS:</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640081" y="2001813"/>
            <a:ext cx="923544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Acquired knowledge of the integration and calibration of infrared sensors.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Algorithm Development: It gives students practical experience in putting control theory into real-world situations.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Hardware design: </a:t>
            </a:r>
            <a:r>
              <a:rPr lang="en-US" altLang="en-US" sz="2000" dirty="0">
                <a:effectLst/>
                <a:latin typeface="Arial" panose="020B0604020202020204" pitchFamily="34" charset="0"/>
              </a:rPr>
              <a:t>It</a:t>
            </a:r>
            <a:r>
              <a:rPr kumimoji="0" lang="en-US" altLang="en-US" sz="2000" b="0" i="0" u="none" strike="noStrike" cap="none" normalizeH="0" baseline="0" dirty="0">
                <a:ln>
                  <a:noFill/>
                </a:ln>
                <a:solidFill>
                  <a:schemeClr val="tx1"/>
                </a:solidFill>
                <a:effectLst/>
                <a:latin typeface="Arial" panose="020B0604020202020204" pitchFamily="34" charset="0"/>
              </a:rPr>
              <a:t> is the process of creating the robot's external framework, which includes the motor configurations and chassis.</a:t>
            </a:r>
            <a:endParaRPr lang="en-US" altLang="en-US" sz="2000" dirty="0">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Problem- Solving: Enhanced critical thinking.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Programming Skills: Handling obstacles like abrupt turns, junctions, and changes in line features improves robotics problem-solving abilities.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Experimentation and Rework: It required tolerance and comprehension to avoid doing the same thing twice errors.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Electronics and Wiring: Gaining experience in connecting and wiring electronic components, such as motors, sensors, and microcontrollers, gives you a practical understanding of circuit design and electronics.</a:t>
            </a: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5432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862585" y="758953"/>
            <a:ext cx="9734146" cy="768095"/>
          </a:xfrm>
        </p:spPr>
        <p:txBody>
          <a:bodyPr>
            <a:normAutofit/>
          </a:bodyPr>
          <a:lstStyle/>
          <a:p>
            <a:pPr algn="l"/>
            <a:r>
              <a:rPr lang="en-US" sz="3200" dirty="0"/>
              <a:t>CHALLENGES</a:t>
            </a:r>
            <a:r>
              <a:rPr lang="en-US" sz="2800" dirty="0"/>
              <a:t> FACED IN LINE FOLLOWING:</a:t>
            </a:r>
            <a:endParaRPr lang="en-IN" sz="2800" b="0" dirty="0"/>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640081" y="2463481"/>
            <a:ext cx="923544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sz="2000" dirty="0"/>
              <a:t>Robots can face a number of difficulties when line following, and resolving these issues is essential to obtaining dependable performance. These are a few typical difficulties encountered when line following:</a:t>
            </a:r>
          </a:p>
          <a:p>
            <a:pPr marR="0" lvl="0" algn="l" defTabSz="914400" rtl="0" eaLnBrk="0" fontAlgn="base" latinLnBrk="0" hangingPunct="0">
              <a:lnSpc>
                <a:spcPct val="100000"/>
              </a:lnSpc>
              <a:spcBef>
                <a:spcPct val="0"/>
              </a:spcBef>
              <a:spcAft>
                <a:spcPct val="0"/>
              </a:spcAft>
              <a:buClrTx/>
              <a:buSzTx/>
              <a:tabLst/>
            </a:pPr>
            <a:endParaRPr lang="en-US" sz="2000" dirty="0"/>
          </a:p>
          <a:p>
            <a:pPr marR="0" lvl="0" algn="l" defTabSz="914400" rtl="0" eaLnBrk="0" fontAlgn="base" latinLnBrk="0" hangingPunct="0">
              <a:lnSpc>
                <a:spcPct val="100000"/>
              </a:lnSpc>
              <a:spcBef>
                <a:spcPct val="0"/>
              </a:spcBef>
              <a:spcAft>
                <a:spcPct val="0"/>
              </a:spcAft>
              <a:buClrTx/>
              <a:buSzTx/>
              <a:tabLst/>
            </a:pPr>
            <a:r>
              <a:rPr lang="en-US" sz="2000" dirty="0"/>
              <a:t>• Ambient Light Variations </a:t>
            </a:r>
          </a:p>
          <a:p>
            <a:pPr marR="0" lvl="0" algn="l" defTabSz="914400" rtl="0" eaLnBrk="0" fontAlgn="base" latinLnBrk="0" hangingPunct="0">
              <a:lnSpc>
                <a:spcPct val="100000"/>
              </a:lnSpc>
              <a:spcBef>
                <a:spcPct val="0"/>
              </a:spcBef>
              <a:spcAft>
                <a:spcPct val="0"/>
              </a:spcAft>
              <a:buClrTx/>
              <a:buSzTx/>
              <a:tabLst/>
            </a:pPr>
            <a:r>
              <a:rPr lang="en-US" sz="2000" dirty="0"/>
              <a:t>• Line Width and </a:t>
            </a:r>
            <a:r>
              <a:rPr lang="en-US" sz="2000" dirty="0" err="1"/>
              <a:t>Colour</a:t>
            </a:r>
            <a:r>
              <a:rPr lang="en-US" sz="2000" dirty="0"/>
              <a:t> </a:t>
            </a:r>
          </a:p>
          <a:p>
            <a:pPr marR="0" lvl="0" algn="l" defTabSz="914400" rtl="0" eaLnBrk="0" fontAlgn="base" latinLnBrk="0" hangingPunct="0">
              <a:lnSpc>
                <a:spcPct val="100000"/>
              </a:lnSpc>
              <a:spcBef>
                <a:spcPct val="0"/>
              </a:spcBef>
              <a:spcAft>
                <a:spcPct val="0"/>
              </a:spcAft>
              <a:buClrTx/>
              <a:buSzTx/>
              <a:tabLst/>
            </a:pPr>
            <a:r>
              <a:rPr lang="en-US" sz="2000" dirty="0"/>
              <a:t>• Sharp Turns and Intersections </a:t>
            </a:r>
          </a:p>
          <a:p>
            <a:pPr marR="0" lvl="0" algn="l" defTabSz="914400" rtl="0" eaLnBrk="0" fontAlgn="base" latinLnBrk="0" hangingPunct="0">
              <a:lnSpc>
                <a:spcPct val="100000"/>
              </a:lnSpc>
              <a:spcBef>
                <a:spcPct val="0"/>
              </a:spcBef>
              <a:spcAft>
                <a:spcPct val="0"/>
              </a:spcAft>
              <a:buClrTx/>
              <a:buSzTx/>
              <a:tabLst/>
            </a:pPr>
            <a:r>
              <a:rPr lang="en-US" sz="2000" dirty="0"/>
              <a:t>• Uneven Surfaces </a:t>
            </a:r>
          </a:p>
          <a:p>
            <a:pPr marR="0" lvl="0" algn="l" defTabSz="914400" rtl="0" eaLnBrk="0" fontAlgn="base" latinLnBrk="0" hangingPunct="0">
              <a:lnSpc>
                <a:spcPct val="100000"/>
              </a:lnSpc>
              <a:spcBef>
                <a:spcPct val="0"/>
              </a:spcBef>
              <a:spcAft>
                <a:spcPct val="0"/>
              </a:spcAft>
              <a:buClrTx/>
              <a:buSzTx/>
              <a:tabLst/>
            </a:pPr>
            <a:r>
              <a:rPr lang="en-US" sz="2000" dirty="0"/>
              <a:t>• Sensor Interference </a:t>
            </a:r>
          </a:p>
          <a:p>
            <a:pPr marR="0" lvl="0" algn="l" defTabSz="914400" rtl="0" eaLnBrk="0" fontAlgn="base" latinLnBrk="0" hangingPunct="0">
              <a:lnSpc>
                <a:spcPct val="100000"/>
              </a:lnSpc>
              <a:spcBef>
                <a:spcPct val="0"/>
              </a:spcBef>
              <a:spcAft>
                <a:spcPct val="0"/>
              </a:spcAft>
              <a:buClrTx/>
              <a:buSzTx/>
              <a:tabLst/>
            </a:pPr>
            <a:r>
              <a:rPr lang="en-US" sz="2000" dirty="0"/>
              <a:t>• Calibration Drift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0929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862585" y="758953"/>
            <a:ext cx="9734146" cy="768095"/>
          </a:xfrm>
        </p:spPr>
        <p:txBody>
          <a:bodyPr>
            <a:normAutofit/>
          </a:bodyPr>
          <a:lstStyle/>
          <a:p>
            <a:pPr algn="l"/>
            <a:r>
              <a:rPr lang="en-IN" sz="3200" dirty="0"/>
              <a:t>CONCLUSION:</a:t>
            </a:r>
            <a:endParaRPr lang="en-IN" sz="3200" b="0" dirty="0"/>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640081" y="1971039"/>
            <a:ext cx="7470647"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latin typeface="Arial" panose="020B0604020202020204" pitchFamily="34" charset="0"/>
              </a:rPr>
              <a:t>To sum up, the line follower robot is an amazing example of how technology and real-world use can collide. Its capacity to use infrared sensors and complex algorithms to navigate a predetermined path autonomously not only demonstrates robotics' advancements but also opens up a wide range of practical applications. The line follower robot is a flexible tool that can be used for both industrial automation and educational projects to improve productivity and learning. We can expect more advancements in line follower robots as technology develops, opening the door for greater accuracy, flexibility, and integration into a wider range of applications.</a:t>
            </a: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7446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632A-C93C-A862-441D-A843FD3421F5}"/>
              </a:ext>
            </a:extLst>
          </p:cNvPr>
          <p:cNvSpPr>
            <a:spLocks noGrp="1"/>
          </p:cNvSpPr>
          <p:nvPr>
            <p:ph type="title"/>
          </p:nvPr>
        </p:nvSpPr>
        <p:spPr>
          <a:xfrm>
            <a:off x="913795" y="2084832"/>
            <a:ext cx="10353761" cy="1993392"/>
          </a:xfrm>
        </p:spPr>
        <p:txBody>
          <a:bodyPr>
            <a:normAutofit/>
          </a:bodyPr>
          <a:lstStyle/>
          <a:p>
            <a:r>
              <a:rPr lang="en-IN" sz="7200" dirty="0"/>
              <a:t>THANK YOU!!</a:t>
            </a:r>
          </a:p>
        </p:txBody>
      </p:sp>
    </p:spTree>
    <p:extLst>
      <p:ext uri="{BB962C8B-B14F-4D97-AF65-F5344CB8AC3E}">
        <p14:creationId xmlns:p14="http://schemas.microsoft.com/office/powerpoint/2010/main" val="548958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1122363"/>
            <a:ext cx="9001462" cy="2068893"/>
          </a:xfrm>
        </p:spPr>
        <p:txBody>
          <a:bodyPr/>
          <a:lstStyle/>
          <a:p>
            <a:r>
              <a:rPr lang="en-IN" dirty="0"/>
              <a:t>Introduction</a:t>
            </a:r>
          </a:p>
        </p:txBody>
      </p:sp>
      <p:sp>
        <p:nvSpPr>
          <p:cNvPr id="8" name="Rectangle 5">
            <a:extLst>
              <a:ext uri="{FF2B5EF4-FFF2-40B4-BE49-F238E27FC236}">
                <a16:creationId xmlns:a16="http://schemas.microsoft.com/office/drawing/2014/main" id="{49493F3F-FEDA-0BC2-BC79-E679C18ABE0B}"/>
              </a:ext>
            </a:extLst>
          </p:cNvPr>
          <p:cNvSpPr>
            <a:spLocks noGrp="1" noChangeArrowheads="1"/>
          </p:cNvSpPr>
          <p:nvPr>
            <p:ph type="subTitle" idx="1"/>
          </p:nvPr>
        </p:nvSpPr>
        <p:spPr bwMode="auto">
          <a:xfrm>
            <a:off x="1595438" y="3848181"/>
            <a:ext cx="8901501"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line follower robot is an automated vehicle that follows a visible black line or path on the ground. This visual line represents the path along which the line follower robot travels. You can choose between using a black line on a white surface or a white line on a black surface based on your requirements.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543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1122363"/>
            <a:ext cx="9001462" cy="2068893"/>
          </a:xfrm>
        </p:spPr>
        <p:txBody>
          <a:bodyPr>
            <a:normAutofit/>
          </a:bodyPr>
          <a:lstStyle/>
          <a:p>
            <a:pPr algn="l"/>
            <a:r>
              <a:rPr lang="en-IN" sz="3200" dirty="0"/>
              <a:t>Why line follower robot?</a:t>
            </a:r>
          </a:p>
        </p:txBody>
      </p:sp>
      <p:sp>
        <p:nvSpPr>
          <p:cNvPr id="8" name="Rectangle 5">
            <a:extLst>
              <a:ext uri="{FF2B5EF4-FFF2-40B4-BE49-F238E27FC236}">
                <a16:creationId xmlns:a16="http://schemas.microsoft.com/office/drawing/2014/main" id="{49493F3F-FEDA-0BC2-BC79-E679C18ABE0B}"/>
              </a:ext>
            </a:extLst>
          </p:cNvPr>
          <p:cNvSpPr>
            <a:spLocks noGrp="1" noChangeArrowheads="1"/>
          </p:cNvSpPr>
          <p:nvPr>
            <p:ph type="subTitle" idx="1"/>
          </p:nvPr>
        </p:nvSpPr>
        <p:spPr bwMode="auto">
          <a:xfrm>
            <a:off x="1595439" y="3832792"/>
            <a:ext cx="802564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t>It is an Automatic Movement Robot and can easily work on rechargeable Li-ion batteries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t> Its basic functions can be altered through amendments in just the Arduino code.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t>It is a simple and efficient Robo that can also be used for longer distances.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t>The Net making cost of Robo is very feasible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3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1122363"/>
            <a:ext cx="9001462" cy="2068893"/>
          </a:xfrm>
        </p:spPr>
        <p:txBody>
          <a:bodyPr>
            <a:normAutofit/>
          </a:bodyPr>
          <a:lstStyle/>
          <a:p>
            <a:pPr algn="l"/>
            <a:r>
              <a:rPr lang="en-IN" sz="3200" dirty="0"/>
              <a:t>Basic working principle</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1595438" y="3663515"/>
            <a:ext cx="950988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Our line follower robot is equipped with infrared transmitters and receivers, which are also referred to as photodiodes. An Arduino is used to analyze the voltage changes that occur when infrared light strikes a white surface and is reflected back toward the IR receiver.</a:t>
            </a:r>
            <a:r>
              <a:rPr lang="en-US" altLang="en-US" sz="1800" dirty="0">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An IR receiver doesn't pick up any rays when infrared light strikes a black surface because the light is absorbed by the black surface and isn't reflected back.</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this project, an Arduino receives HIGH input when the IR sensor detects a white surface and LOW input when it detects a black line. An Arduino Uno generates the appropriate output to operate the line follower based on these inputs</a:t>
            </a:r>
          </a:p>
        </p:txBody>
      </p:sp>
    </p:spTree>
    <p:extLst>
      <p:ext uri="{BB962C8B-B14F-4D97-AF65-F5344CB8AC3E}">
        <p14:creationId xmlns:p14="http://schemas.microsoft.com/office/powerpoint/2010/main" val="1534879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1122363"/>
            <a:ext cx="9001462" cy="706437"/>
          </a:xfrm>
        </p:spPr>
        <p:txBody>
          <a:bodyPr>
            <a:normAutofit/>
          </a:bodyPr>
          <a:lstStyle/>
          <a:p>
            <a:pPr algn="l"/>
            <a:r>
              <a:rPr lang="en-IN" sz="3200" dirty="0"/>
              <a:t>Components used</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1595438" y="2216969"/>
            <a:ext cx="3572910"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Arduino Board (UNO)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Jumper Wires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Car chassis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L298 motor driver module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IR sensor module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Rechargeable Li-ion Battery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On-Off- Switch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 3-D Printed Wheels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Connecting wires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Soldering iron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Solder wire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Hot Melt Glue Gun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1400" dirty="0"/>
              <a:t>Double-sided tape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IN" altLang="en-US" sz="1400" b="0" i="0" u="none" strike="noStrike" cap="none" normalizeH="0" baseline="0" dirty="0">
                <a:ln>
                  <a:noFill/>
                </a:ln>
                <a:solidFill>
                  <a:schemeClr val="tx1"/>
                </a:solidFill>
                <a:effectLst/>
                <a:latin typeface="Arial" panose="020B0604020202020204" pitchFamily="34" charset="0"/>
              </a:rPr>
              <a:t>Castor Wheel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altLang="en-US" sz="1400" dirty="0">
                <a:effectLst/>
                <a:latin typeface="Arial" panose="020B0604020202020204" pitchFamily="34" charset="0"/>
              </a:rPr>
              <a:t>Water pump</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IN" altLang="en-US" sz="1400" b="0" i="0" u="none" strike="noStrike" cap="none" normalizeH="0" baseline="0" dirty="0">
                <a:ln>
                  <a:noFill/>
                </a:ln>
                <a:solidFill>
                  <a:schemeClr val="tx1"/>
                </a:solidFill>
                <a:effectLst/>
                <a:latin typeface="Arial" panose="020B0604020202020204" pitchFamily="34" charset="0"/>
              </a:rPr>
              <a:t>Geared motor</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altLang="en-US" sz="1400" dirty="0">
                <a:effectLst/>
                <a:latin typeface="Arial" panose="020B0604020202020204" pitchFamily="34" charset="0"/>
              </a:rPr>
              <a:t>Vinyl pipe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IN" altLang="en-US" sz="1400" dirty="0">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IN" altLang="en-US" sz="1400" dirty="0">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IN" altLang="en-US" sz="1400" dirty="0">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IN" altLang="en-US" sz="1400" dirty="0">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IN" altLang="en-US" sz="1400" dirty="0">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IN" altLang="en-US" sz="1400" dirty="0">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endParaRPr lang="en-IN" altLang="en-US" sz="1400" dirty="0">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endParaRPr lang="en-IN" altLang="en-US" sz="1400" dirty="0">
              <a:effectLst/>
              <a:latin typeface="Arial" panose="020B0604020202020204" pitchFamily="34" charset="0"/>
            </a:endParaRPr>
          </a:p>
        </p:txBody>
      </p:sp>
      <p:pic>
        <p:nvPicPr>
          <p:cNvPr id="9" name="Picture 8">
            <a:extLst>
              <a:ext uri="{FF2B5EF4-FFF2-40B4-BE49-F238E27FC236}">
                <a16:creationId xmlns:a16="http://schemas.microsoft.com/office/drawing/2014/main" id="{4035CC00-DE8D-8460-CF07-D280763C4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5238" y="317672"/>
            <a:ext cx="2050774" cy="2050774"/>
          </a:xfrm>
          <a:prstGeom prst="rect">
            <a:avLst/>
          </a:prstGeom>
        </p:spPr>
      </p:pic>
      <p:pic>
        <p:nvPicPr>
          <p:cNvPr id="11" name="Picture 10">
            <a:extLst>
              <a:ext uri="{FF2B5EF4-FFF2-40B4-BE49-F238E27FC236}">
                <a16:creationId xmlns:a16="http://schemas.microsoft.com/office/drawing/2014/main" id="{5C2D1C4A-3C75-ADD3-F184-95D450EAC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238" y="2484213"/>
            <a:ext cx="2050774" cy="2050774"/>
          </a:xfrm>
          <a:prstGeom prst="rect">
            <a:avLst/>
          </a:prstGeom>
        </p:spPr>
      </p:pic>
      <p:pic>
        <p:nvPicPr>
          <p:cNvPr id="13" name="Picture 12">
            <a:extLst>
              <a:ext uri="{FF2B5EF4-FFF2-40B4-BE49-F238E27FC236}">
                <a16:creationId xmlns:a16="http://schemas.microsoft.com/office/drawing/2014/main" id="{EBC2EBC3-44FF-3C0B-6FE2-B260D0E03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427" y="317673"/>
            <a:ext cx="2050774" cy="2050774"/>
          </a:xfrm>
          <a:prstGeom prst="rect">
            <a:avLst/>
          </a:prstGeom>
        </p:spPr>
      </p:pic>
      <p:pic>
        <p:nvPicPr>
          <p:cNvPr id="15" name="Picture 14">
            <a:extLst>
              <a:ext uri="{FF2B5EF4-FFF2-40B4-BE49-F238E27FC236}">
                <a16:creationId xmlns:a16="http://schemas.microsoft.com/office/drawing/2014/main" id="{4955968D-BB09-2692-1D2B-A2691E541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238" y="4650754"/>
            <a:ext cx="2050774" cy="2060045"/>
          </a:xfrm>
          <a:prstGeom prst="rect">
            <a:avLst/>
          </a:prstGeom>
        </p:spPr>
      </p:pic>
      <p:pic>
        <p:nvPicPr>
          <p:cNvPr id="17" name="Picture 16">
            <a:extLst>
              <a:ext uri="{FF2B5EF4-FFF2-40B4-BE49-F238E27FC236}">
                <a16:creationId xmlns:a16="http://schemas.microsoft.com/office/drawing/2014/main" id="{4500F217-57C6-2171-E7D1-9EB1E27666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1612" y="2484214"/>
            <a:ext cx="2050774" cy="2050774"/>
          </a:xfrm>
          <a:prstGeom prst="rect">
            <a:avLst/>
          </a:prstGeom>
        </p:spPr>
      </p:pic>
      <p:pic>
        <p:nvPicPr>
          <p:cNvPr id="23" name="Picture 22">
            <a:extLst>
              <a:ext uri="{FF2B5EF4-FFF2-40B4-BE49-F238E27FC236}">
                <a16:creationId xmlns:a16="http://schemas.microsoft.com/office/drawing/2014/main" id="{3FA58086-1FA2-3973-3D3B-A1853BD409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1612" y="4650754"/>
            <a:ext cx="2050774" cy="2050774"/>
          </a:xfrm>
          <a:prstGeom prst="rect">
            <a:avLst/>
          </a:prstGeom>
        </p:spPr>
      </p:pic>
    </p:spTree>
    <p:extLst>
      <p:ext uri="{BB962C8B-B14F-4D97-AF65-F5344CB8AC3E}">
        <p14:creationId xmlns:p14="http://schemas.microsoft.com/office/powerpoint/2010/main" val="223997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AC1-FAD2-4860-C05C-3FF706ABEF49}"/>
              </a:ext>
            </a:extLst>
          </p:cNvPr>
          <p:cNvSpPr>
            <a:spLocks noGrp="1"/>
          </p:cNvSpPr>
          <p:nvPr>
            <p:ph type="title"/>
          </p:nvPr>
        </p:nvSpPr>
        <p:spPr>
          <a:xfrm>
            <a:off x="913795" y="609601"/>
            <a:ext cx="8166197" cy="295656"/>
          </a:xfrm>
        </p:spPr>
        <p:txBody>
          <a:bodyPr>
            <a:normAutofit fontScale="90000"/>
          </a:bodyPr>
          <a:lstStyle/>
          <a:p>
            <a:pPr algn="l"/>
            <a:r>
              <a:rPr lang="en-IN" dirty="0"/>
              <a:t>Circuit Diagram</a:t>
            </a:r>
          </a:p>
        </p:txBody>
      </p:sp>
      <p:pic>
        <p:nvPicPr>
          <p:cNvPr id="3" name="Picture 2">
            <a:extLst>
              <a:ext uri="{FF2B5EF4-FFF2-40B4-BE49-F238E27FC236}">
                <a16:creationId xmlns:a16="http://schemas.microsoft.com/office/drawing/2014/main" id="{6705F690-C67E-B411-5697-30001C57F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48" y="1097281"/>
            <a:ext cx="10203157" cy="5586984"/>
          </a:xfrm>
          <a:prstGeom prst="rect">
            <a:avLst/>
          </a:prstGeom>
        </p:spPr>
      </p:pic>
    </p:spTree>
    <p:extLst>
      <p:ext uri="{BB962C8B-B14F-4D97-AF65-F5344CB8AC3E}">
        <p14:creationId xmlns:p14="http://schemas.microsoft.com/office/powerpoint/2010/main" val="52239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1122363"/>
            <a:ext cx="9001462" cy="706437"/>
          </a:xfrm>
        </p:spPr>
        <p:txBody>
          <a:bodyPr>
            <a:normAutofit/>
          </a:bodyPr>
          <a:lstStyle/>
          <a:p>
            <a:pPr algn="l"/>
            <a:r>
              <a:rPr lang="en-IN" sz="3200" dirty="0"/>
              <a:t>COMPONENTS</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1595437" y="2286430"/>
            <a:ext cx="650614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AutoNum type="arabicPeriod"/>
              <a:tabLst/>
            </a:pPr>
            <a:r>
              <a:rPr kumimoji="0" lang="en-US" altLang="en-US" sz="1800" b="1" i="0" u="sng" strike="noStrike" cap="none" normalizeH="0" baseline="0" dirty="0">
                <a:ln>
                  <a:noFill/>
                </a:ln>
                <a:solidFill>
                  <a:schemeClr val="tx1"/>
                </a:solidFill>
                <a:effectLst/>
                <a:latin typeface="Arial" panose="020B0604020202020204" pitchFamily="34" charset="0"/>
              </a:rPr>
              <a:t>ARDUINO UNO;</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The Arduino Uno microcontroller is an 8-bit ATmega328P. It uses parts like a voltage regulator, crystal oscillator, serial communication, etc., to support the microcontroller. There are 14 digital I/O pins on it (six of which can be used for PWM). It features an ICSP header, a reset button, a power barrel jack, a USB port, and six distinct analog input pins.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Using a type B USB cable, you can program this board using the Arduino IDE (Integrated Development Environment) platform.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This board can be powered by either an external voltage between 7 and 20 volts or a USB cable.</a:t>
            </a:r>
          </a:p>
          <a:p>
            <a:pPr marR="0" lvl="0" algn="l" defTabSz="914400" rtl="0" eaLnBrk="0" fontAlgn="base" latinLnBrk="0" hangingPunct="0">
              <a:lnSpc>
                <a:spcPct val="100000"/>
              </a:lnSpc>
              <a:spcBef>
                <a:spcPct val="0"/>
              </a:spcBef>
              <a:spcAft>
                <a:spcPct val="0"/>
              </a:spcAft>
              <a:buClrTx/>
              <a:buSzTx/>
              <a:tabLst/>
            </a:pPr>
            <a:endParaRPr kumimoji="0" lang="en-US" altLang="en-US" sz="1800" i="0"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83A57EA-9E7C-85B9-F27B-92522C8BA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4317" y="1828800"/>
            <a:ext cx="3483864" cy="3483864"/>
          </a:xfrm>
          <a:prstGeom prst="rect">
            <a:avLst/>
          </a:prstGeom>
        </p:spPr>
      </p:pic>
    </p:spTree>
    <p:extLst>
      <p:ext uri="{BB962C8B-B14F-4D97-AF65-F5344CB8AC3E}">
        <p14:creationId xmlns:p14="http://schemas.microsoft.com/office/powerpoint/2010/main" val="3222371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B919-1038-04B5-ED27-0FE7D5945048}"/>
              </a:ext>
            </a:extLst>
          </p:cNvPr>
          <p:cNvSpPr>
            <a:spLocks noGrp="1"/>
          </p:cNvSpPr>
          <p:nvPr>
            <p:ph type="ctrTitle"/>
          </p:nvPr>
        </p:nvSpPr>
        <p:spPr>
          <a:xfrm>
            <a:off x="1595269" y="1122363"/>
            <a:ext cx="9001462" cy="706437"/>
          </a:xfrm>
        </p:spPr>
        <p:txBody>
          <a:bodyPr>
            <a:normAutofit/>
          </a:bodyPr>
          <a:lstStyle/>
          <a:p>
            <a:pPr algn="l"/>
            <a:r>
              <a:rPr lang="en-IN" sz="3200" dirty="0"/>
              <a:t>COMPONENTS</a:t>
            </a:r>
          </a:p>
        </p:txBody>
      </p:sp>
      <p:sp>
        <p:nvSpPr>
          <p:cNvPr id="3" name="Rectangle 1">
            <a:extLst>
              <a:ext uri="{FF2B5EF4-FFF2-40B4-BE49-F238E27FC236}">
                <a16:creationId xmlns:a16="http://schemas.microsoft.com/office/drawing/2014/main" id="{DFA69B2D-75CC-D665-DED7-B440F95A438F}"/>
              </a:ext>
            </a:extLst>
          </p:cNvPr>
          <p:cNvSpPr>
            <a:spLocks noGrp="1" noChangeArrowheads="1"/>
          </p:cNvSpPr>
          <p:nvPr>
            <p:ph type="subTitle" idx="1"/>
          </p:nvPr>
        </p:nvSpPr>
        <p:spPr bwMode="auto">
          <a:xfrm>
            <a:off x="1595437" y="2240258"/>
            <a:ext cx="650614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u="sng" dirty="0">
                <a:effectLst/>
                <a:latin typeface="Arial" panose="020B0604020202020204" pitchFamily="34" charset="0"/>
              </a:rPr>
              <a:t>2. INFRARED SENSORS</a:t>
            </a:r>
            <a:endParaRPr kumimoji="0" lang="en-US" altLang="en-US" sz="2000" b="1" i="0" u="sng" strike="noStrike" cap="none" normalizeH="0" baseline="0" dirty="0">
              <a:ln>
                <a:noFill/>
              </a:ln>
              <a:solidFill>
                <a:schemeClr val="tx1"/>
              </a:solidFill>
              <a:effectLst/>
              <a:latin typeface="Arial" panose="020B0604020202020204" pitchFamily="34" charset="0"/>
            </a:endParaRPr>
          </a:p>
          <a:p>
            <a:pPr algn="l"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An infrared sensor uses light emission to sense specific environmental factors. All objects in the infrared spectrum emit some kind of thermal radiation that is undetectable to the human eye, but that can be detected by an IR sensor.</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In this instance, the IR photodiode serves as a detector and the IR LED as an emitter. The IR light is produced by an IR LED, and the photodiode is sensitive to it. The output voltages and resistances of the photodiode will alter in proportion to the amount of infrared light that it receives when it is exposed to it.</a:t>
            </a:r>
          </a:p>
        </p:txBody>
      </p:sp>
      <p:sp>
        <p:nvSpPr>
          <p:cNvPr id="5" name="Rectangle 2">
            <a:extLst>
              <a:ext uri="{FF2B5EF4-FFF2-40B4-BE49-F238E27FC236}">
                <a16:creationId xmlns:a16="http://schemas.microsoft.com/office/drawing/2014/main" id="{574259B2-25A4-67E2-0990-2CCF8C70B4C5}"/>
              </a:ext>
            </a:extLst>
          </p:cNvPr>
          <p:cNvSpPr>
            <a:spLocks noChangeArrowheads="1"/>
          </p:cNvSpPr>
          <p:nvPr/>
        </p:nvSpPr>
        <p:spPr bwMode="auto">
          <a:xfrm>
            <a:off x="1698170" y="-4325283"/>
            <a:ext cx="9631245" cy="1089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B4B4391-448F-1CA1-B243-D2617AE44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194" y="2330848"/>
            <a:ext cx="3233397" cy="3233397"/>
          </a:xfrm>
          <a:prstGeom prst="rect">
            <a:avLst/>
          </a:prstGeom>
        </p:spPr>
      </p:pic>
    </p:spTree>
    <p:extLst>
      <p:ext uri="{BB962C8B-B14F-4D97-AF65-F5344CB8AC3E}">
        <p14:creationId xmlns:p14="http://schemas.microsoft.com/office/powerpoint/2010/main" val="42430498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614</TotalTime>
  <Words>2276</Words>
  <Application>Microsoft Office PowerPoint</Application>
  <PresentationFormat>Widescreen</PresentationFormat>
  <Paragraphs>710</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Bookman Old Style</vt:lpstr>
      <vt:lpstr>Calibri</vt:lpstr>
      <vt:lpstr>Rockwell</vt:lpstr>
      <vt:lpstr>Wingdings</vt:lpstr>
      <vt:lpstr>Damask</vt:lpstr>
      <vt:lpstr>IC 152: Makerspace Laboratory</vt:lpstr>
      <vt:lpstr>Batch: B1 Group- b</vt:lpstr>
      <vt:lpstr>Introduction</vt:lpstr>
      <vt:lpstr>Why line follower robot?</vt:lpstr>
      <vt:lpstr>Basic working principle</vt:lpstr>
      <vt:lpstr>Components used</vt:lpstr>
      <vt:lpstr>Circuit Diagram</vt:lpstr>
      <vt:lpstr>COMPONENTS</vt:lpstr>
      <vt:lpstr>COMPONENTS</vt:lpstr>
      <vt:lpstr>COMPONENTS</vt:lpstr>
      <vt:lpstr>COMPONENTS</vt:lpstr>
      <vt:lpstr>COMPONENTS</vt:lpstr>
      <vt:lpstr>Procedure</vt:lpstr>
      <vt:lpstr>Procedure</vt:lpstr>
      <vt:lpstr>Procedure</vt:lpstr>
      <vt:lpstr>Procedure</vt:lpstr>
      <vt:lpstr>Procedure</vt:lpstr>
      <vt:lpstr>Procedure</vt:lpstr>
      <vt:lpstr>ACTUAL CODE</vt:lpstr>
      <vt:lpstr>PowerPoint Presentation</vt:lpstr>
      <vt:lpstr>ACTUAL IMAGES</vt:lpstr>
      <vt:lpstr>KEY LEARNINGS:</vt:lpstr>
      <vt:lpstr>CHALLENGES FACED IN LINE FOLLOWING: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 152: Makerspace Laboratory</dc:title>
  <dc:creator>Anshita Pandey</dc:creator>
  <cp:lastModifiedBy>Anshita Pandey</cp:lastModifiedBy>
  <cp:revision>4</cp:revision>
  <dcterms:created xsi:type="dcterms:W3CDTF">2024-04-19T05:49:42Z</dcterms:created>
  <dcterms:modified xsi:type="dcterms:W3CDTF">2024-04-20T16:34:52Z</dcterms:modified>
</cp:coreProperties>
</file>